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7" r:id="rId5"/>
    <p:sldId id="269" r:id="rId6"/>
    <p:sldId id="270" r:id="rId7"/>
    <p:sldId id="271" r:id="rId8"/>
    <p:sldId id="276" r:id="rId9"/>
    <p:sldId id="277" r:id="rId10"/>
    <p:sldId id="278" r:id="rId11"/>
    <p:sldId id="285" r:id="rId12"/>
    <p:sldId id="280" r:id="rId13"/>
    <p:sldId id="279" r:id="rId14"/>
    <p:sldId id="281" r:id="rId15"/>
    <p:sldId id="283" r:id="rId16"/>
    <p:sldId id="284" r:id="rId17"/>
    <p:sldId id="282"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OKIYA PRARTHNA KHUMESH" initials="DPK" lastIdx="1" clrIdx="0">
    <p:extLst>
      <p:ext uri="{19B8F6BF-5375-455C-9EA6-DF929625EA0E}">
        <p15:presenceInfo xmlns:p15="http://schemas.microsoft.com/office/powerpoint/2012/main" userId="S::196020307026@avptirajkot.gujgov.edu.in::58d9a451-6f88-4eb7-811d-2083ccdbfba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94660"/>
  </p:normalViewPr>
  <p:slideViewPr>
    <p:cSldViewPr snapToGrid="0">
      <p:cViewPr varScale="1">
        <p:scale>
          <a:sx n="82" d="100"/>
          <a:sy n="82" d="100"/>
        </p:scale>
        <p:origin x="936" y="49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51B4DD-15C8-4661-884B-618628EC12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78A688-EE94-44BF-A9B6-FD51CF6D64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50357-9784-4A90-96B4-0B331B4230FA}" type="datetimeFigureOut">
              <a:rPr lang="en-US" smtClean="0"/>
              <a:t>10/6/2022</a:t>
            </a:fld>
            <a:endParaRPr lang="en-US"/>
          </a:p>
        </p:txBody>
      </p:sp>
      <p:sp>
        <p:nvSpPr>
          <p:cNvPr id="4" name="Footer Placeholder 3">
            <a:extLst>
              <a:ext uri="{FF2B5EF4-FFF2-40B4-BE49-F238E27FC236}">
                <a16:creationId xmlns:a16="http://schemas.microsoft.com/office/drawing/2014/main" id="{97CB2C68-562A-4D2A-9890-4436EDCEC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41883F-BA65-4049-B6C2-7C1A5A6D08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50802-3B37-42FB-BECC-88074371FEFB}" type="slidenum">
              <a:rPr lang="en-US" smtClean="0"/>
              <a:t>‹#›</a:t>
            </a:fld>
            <a:endParaRPr lang="en-US"/>
          </a:p>
        </p:txBody>
      </p:sp>
    </p:spTree>
    <p:extLst>
      <p:ext uri="{BB962C8B-B14F-4D97-AF65-F5344CB8AC3E}">
        <p14:creationId xmlns:p14="http://schemas.microsoft.com/office/powerpoint/2010/main" val="968079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10/6/2022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187995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Tree>
    <p:extLst>
      <p:ext uri="{BB962C8B-B14F-4D97-AF65-F5344CB8AC3E}">
        <p14:creationId xmlns:p14="http://schemas.microsoft.com/office/powerpoint/2010/main" val="3876503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a:t>Website </a:t>
            </a:r>
            <a:r>
              <a:rPr lang="en-US" noProof="0" err="1"/>
              <a:t>url</a:t>
            </a:r>
            <a:r>
              <a:rPr lang="en-US" noProof="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637136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a:t>Website </a:t>
            </a:r>
            <a:r>
              <a:rPr lang="en-US" noProof="0" err="1"/>
              <a:t>url</a:t>
            </a:r>
            <a:r>
              <a:rPr lang="en-US" noProof="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noProof="0"/>
              <a:t>Click to edit Master title style</a:t>
            </a:r>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0385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61618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76319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6897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1464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3" name="Text Placeholder 2">
            <a:extLst>
              <a:ext uri="{FF2B5EF4-FFF2-40B4-BE49-F238E27FC236}">
                <a16:creationId xmlns:a16="http://schemas.microsoft.com/office/drawing/2014/main" id="{7E3A6D02-D902-4B4A-B727-07D0E5BBC359}"/>
              </a:ext>
            </a:extLst>
          </p:cNvPr>
          <p:cNvSpPr>
            <a:spLocks noGrp="1"/>
          </p:cNvSpPr>
          <p:nvPr>
            <p:ph type="body" sz="quarter" idx="13"/>
          </p:nvPr>
        </p:nvSpPr>
        <p:spPr>
          <a:xfrm>
            <a:off x="1447800" y="1847056"/>
            <a:ext cx="9296400" cy="31638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1157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10/6/2022</a:t>
            </a:fld>
            <a:endParaRPr lang="en-US" noProof="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6" r:id="rId9"/>
    <p:sldLayoutId id="2147483675" r:id="rId10"/>
    <p:sldLayoutId id="2147483664" r:id="rId11"/>
    <p:sldLayoutId id="2147483665" r:id="rId12"/>
    <p:sldLayoutId id="2147483666" r:id="rId13"/>
    <p:sldLayoutId id="2147483667" r:id="rId14"/>
    <p:sldLayoutId id="2147483668" r:id="rId15"/>
    <p:sldLayoutId id="2147483669" r:id="rId16"/>
    <p:sldLayoutId id="2147483671" r:id="rId17"/>
    <p:sldLayoutId id="2147483672" r:id="rId18"/>
    <p:sldLayoutId id="2147483674" r:id="rId19"/>
    <p:sldLayoutId id="2147483673"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skyline buildings from below">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43650" y="2173287"/>
            <a:ext cx="5143500" cy="2838979"/>
          </a:xfrm>
        </p:spPr>
        <p:txBody>
          <a:bodyPr/>
          <a:lstStyle/>
          <a:p>
            <a:r>
              <a:rPr lang="en-US" dirty="0"/>
              <a:t>Real ESTATE PROPERTY MANAGEMENT SYSTEM</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37688" y="4905888"/>
            <a:ext cx="5143500" cy="579648"/>
          </a:xfrm>
        </p:spPr>
        <p:txBody>
          <a:bodyPr/>
          <a:lstStyle/>
          <a:p>
            <a:r>
              <a:rPr lang="en-US">
                <a:solidFill>
                  <a:srgbClr val="0070C0"/>
                </a:solidFill>
              </a:rPr>
              <a:t>Buy, sell and rent property easily</a:t>
            </a:r>
          </a:p>
        </p:txBody>
      </p:sp>
      <p:sp>
        <p:nvSpPr>
          <p:cNvPr id="4" name="Rectangle 3">
            <a:extLst>
              <a:ext uri="{FF2B5EF4-FFF2-40B4-BE49-F238E27FC236}">
                <a16:creationId xmlns:a16="http://schemas.microsoft.com/office/drawing/2014/main" id="{E6BA2535-8ADC-432F-A774-A6176B79CCEF}"/>
              </a:ext>
            </a:extLst>
          </p:cNvPr>
          <p:cNvSpPr/>
          <p:nvPr/>
        </p:nvSpPr>
        <p:spPr>
          <a:xfrm>
            <a:off x="6343650" y="1268963"/>
            <a:ext cx="1801974" cy="765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80181FDA-59D4-49A5-BEDF-612DD072DB04}"/>
              </a:ext>
            </a:extLst>
          </p:cNvPr>
          <p:cNvSpPr/>
          <p:nvPr/>
        </p:nvSpPr>
        <p:spPr>
          <a:xfrm>
            <a:off x="6438122" y="4114800"/>
            <a:ext cx="2621902" cy="177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8BA004-A222-496A-8743-842C7976629A}"/>
              </a:ext>
            </a:extLst>
          </p:cNvPr>
          <p:cNvSpPr>
            <a:spLocks noGrp="1"/>
          </p:cNvSpPr>
          <p:nvPr>
            <p:ph type="sldNum" sz="quarter" idx="12"/>
          </p:nvPr>
        </p:nvSpPr>
        <p:spPr/>
        <p:txBody>
          <a:bodyPr/>
          <a:lstStyle/>
          <a:p>
            <a:fld id="{9EC71654-96A5-4280-94F3-931C61A9F92C}" type="slidenum">
              <a:rPr lang="en-US" noProof="0" smtClean="0"/>
              <a:pPr/>
              <a:t>10</a:t>
            </a:fld>
            <a:endParaRPr lang="en-US" noProof="0"/>
          </a:p>
        </p:txBody>
      </p:sp>
      <p:sp>
        <p:nvSpPr>
          <p:cNvPr id="3" name="Title 2">
            <a:extLst>
              <a:ext uri="{FF2B5EF4-FFF2-40B4-BE49-F238E27FC236}">
                <a16:creationId xmlns:a16="http://schemas.microsoft.com/office/drawing/2014/main" id="{ECC4D357-9639-409C-BE43-D6075422A55F}"/>
              </a:ext>
            </a:extLst>
          </p:cNvPr>
          <p:cNvSpPr>
            <a:spLocks noGrp="1"/>
          </p:cNvSpPr>
          <p:nvPr>
            <p:ph type="title"/>
          </p:nvPr>
        </p:nvSpPr>
        <p:spPr>
          <a:xfrm>
            <a:off x="515938" y="-317241"/>
            <a:ext cx="10837862" cy="1520890"/>
          </a:xfrm>
        </p:spPr>
        <p:txBody>
          <a:bodyPr/>
          <a:lstStyle/>
          <a:p>
            <a:r>
              <a:rPr lang="en-IN" dirty="0"/>
              <a:t>			     </a:t>
            </a:r>
            <a:r>
              <a:rPr lang="en-IN" b="1" u="sng" dirty="0">
                <a:solidFill>
                  <a:srgbClr val="FF0000"/>
                </a:solidFill>
              </a:rPr>
              <a:t>E-R DIAGRAM</a:t>
            </a:r>
          </a:p>
        </p:txBody>
      </p:sp>
      <p:pic>
        <p:nvPicPr>
          <p:cNvPr id="5" name="Content Placeholder 4">
            <a:extLst>
              <a:ext uri="{FF2B5EF4-FFF2-40B4-BE49-F238E27FC236}">
                <a16:creationId xmlns:a16="http://schemas.microsoft.com/office/drawing/2014/main" id="{C1F11A04-4407-4E93-AE08-9349BC20EA01}"/>
              </a:ext>
            </a:extLst>
          </p:cNvPr>
          <p:cNvPicPr>
            <a:picLocks noGrp="1"/>
          </p:cNvPicPr>
          <p:nvPr>
            <p:ph idx="1"/>
          </p:nvPr>
        </p:nvPicPr>
        <p:blipFill>
          <a:blip r:embed="rId2"/>
          <a:stretch>
            <a:fillRect/>
          </a:stretch>
        </p:blipFill>
        <p:spPr>
          <a:xfrm>
            <a:off x="377535" y="1147666"/>
            <a:ext cx="10837862" cy="5710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8662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9A38B3-9CFA-4986-8523-583F9F597EB8}"/>
              </a:ext>
            </a:extLst>
          </p:cNvPr>
          <p:cNvSpPr>
            <a:spLocks noGrp="1"/>
          </p:cNvSpPr>
          <p:nvPr>
            <p:ph type="sldNum" sz="quarter" idx="12"/>
          </p:nvPr>
        </p:nvSpPr>
        <p:spPr/>
        <p:txBody>
          <a:bodyPr/>
          <a:lstStyle/>
          <a:p>
            <a:fld id="{9EC71654-96A5-4280-94F3-931C61A9F92C}" type="slidenum">
              <a:rPr lang="en-US" noProof="0" smtClean="0"/>
              <a:pPr/>
              <a:t>11</a:t>
            </a:fld>
            <a:endParaRPr lang="en-US" noProof="0"/>
          </a:p>
        </p:txBody>
      </p:sp>
      <p:sp>
        <p:nvSpPr>
          <p:cNvPr id="3" name="Title 2">
            <a:extLst>
              <a:ext uri="{FF2B5EF4-FFF2-40B4-BE49-F238E27FC236}">
                <a16:creationId xmlns:a16="http://schemas.microsoft.com/office/drawing/2014/main" id="{B58581D1-03A1-4CF9-BEED-D20409142C06}"/>
              </a:ext>
            </a:extLst>
          </p:cNvPr>
          <p:cNvSpPr>
            <a:spLocks noGrp="1"/>
          </p:cNvSpPr>
          <p:nvPr>
            <p:ph type="title"/>
          </p:nvPr>
        </p:nvSpPr>
        <p:spPr>
          <a:xfrm>
            <a:off x="713141" y="-149289"/>
            <a:ext cx="10837862" cy="1175656"/>
          </a:xfrm>
        </p:spPr>
        <p:txBody>
          <a:bodyPr/>
          <a:lstStyle/>
          <a:p>
            <a:r>
              <a:rPr lang="en-IN"/>
              <a:t>        </a:t>
            </a:r>
            <a:r>
              <a:rPr lang="en-IN" b="1" u="sng">
                <a:solidFill>
                  <a:srgbClr val="FF0000"/>
                </a:solidFill>
              </a:rPr>
              <a:t>Graphical User Interface Design</a:t>
            </a:r>
          </a:p>
        </p:txBody>
      </p:sp>
      <p:sp>
        <p:nvSpPr>
          <p:cNvPr id="6" name="Rectangle 5">
            <a:extLst>
              <a:ext uri="{FF2B5EF4-FFF2-40B4-BE49-F238E27FC236}">
                <a16:creationId xmlns:a16="http://schemas.microsoft.com/office/drawing/2014/main" id="{F4A191E1-861D-4DB1-9D86-8622B2D856C3}"/>
              </a:ext>
            </a:extLst>
          </p:cNvPr>
          <p:cNvSpPr/>
          <p:nvPr/>
        </p:nvSpPr>
        <p:spPr>
          <a:xfrm>
            <a:off x="317241" y="6064898"/>
            <a:ext cx="1455575" cy="793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Content Placeholder 8">
            <a:extLst>
              <a:ext uri="{FF2B5EF4-FFF2-40B4-BE49-F238E27FC236}">
                <a16:creationId xmlns:a16="http://schemas.microsoft.com/office/drawing/2014/main" id="{12923E64-9570-43C5-A1FB-83F27EA9810C}"/>
              </a:ext>
            </a:extLst>
          </p:cNvPr>
          <p:cNvPicPr>
            <a:picLocks noGrp="1" noChangeAspect="1"/>
          </p:cNvPicPr>
          <p:nvPr>
            <p:ph idx="1"/>
          </p:nvPr>
        </p:nvPicPr>
        <p:blipFill rotWithShape="1">
          <a:blip r:embed="rId2"/>
          <a:srcRect l="11029" t="7529" r="11693" b="5476"/>
          <a:stretch/>
        </p:blipFill>
        <p:spPr>
          <a:xfrm>
            <a:off x="860323" y="854549"/>
            <a:ext cx="4827639" cy="3352798"/>
          </a:xfrm>
        </p:spPr>
      </p:pic>
      <p:pic>
        <p:nvPicPr>
          <p:cNvPr id="11" name="Picture 10">
            <a:extLst>
              <a:ext uri="{FF2B5EF4-FFF2-40B4-BE49-F238E27FC236}">
                <a16:creationId xmlns:a16="http://schemas.microsoft.com/office/drawing/2014/main" id="{58452352-CF9B-454B-87AE-4D13338F5F17}"/>
              </a:ext>
            </a:extLst>
          </p:cNvPr>
          <p:cNvPicPr>
            <a:picLocks noChangeAspect="1"/>
          </p:cNvPicPr>
          <p:nvPr/>
        </p:nvPicPr>
        <p:blipFill>
          <a:blip r:embed="rId3"/>
          <a:stretch>
            <a:fillRect/>
          </a:stretch>
        </p:blipFill>
        <p:spPr>
          <a:xfrm>
            <a:off x="5835143" y="879986"/>
            <a:ext cx="5823013" cy="3352798"/>
          </a:xfrm>
          <a:prstGeom prst="rect">
            <a:avLst/>
          </a:prstGeom>
        </p:spPr>
      </p:pic>
      <p:pic>
        <p:nvPicPr>
          <p:cNvPr id="13" name="Picture 12">
            <a:extLst>
              <a:ext uri="{FF2B5EF4-FFF2-40B4-BE49-F238E27FC236}">
                <a16:creationId xmlns:a16="http://schemas.microsoft.com/office/drawing/2014/main" id="{3F81AD7B-FC82-4D44-8E67-C5CF0944D96E}"/>
              </a:ext>
            </a:extLst>
          </p:cNvPr>
          <p:cNvPicPr>
            <a:picLocks noChangeAspect="1"/>
          </p:cNvPicPr>
          <p:nvPr/>
        </p:nvPicPr>
        <p:blipFill>
          <a:blip r:embed="rId4"/>
          <a:stretch>
            <a:fillRect/>
          </a:stretch>
        </p:blipFill>
        <p:spPr>
          <a:xfrm>
            <a:off x="860323" y="4338532"/>
            <a:ext cx="10825739" cy="2210890"/>
          </a:xfrm>
          <a:prstGeom prst="rect">
            <a:avLst/>
          </a:prstGeom>
        </p:spPr>
      </p:pic>
    </p:spTree>
    <p:extLst>
      <p:ext uri="{BB962C8B-B14F-4D97-AF65-F5344CB8AC3E}">
        <p14:creationId xmlns:p14="http://schemas.microsoft.com/office/powerpoint/2010/main" val="737060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492439-C2BB-4740-8C90-A337468D0307}"/>
              </a:ext>
            </a:extLst>
          </p:cNvPr>
          <p:cNvSpPr>
            <a:spLocks noGrp="1"/>
          </p:cNvSpPr>
          <p:nvPr>
            <p:ph type="sldNum" sz="quarter" idx="12"/>
          </p:nvPr>
        </p:nvSpPr>
        <p:spPr/>
        <p:txBody>
          <a:bodyPr/>
          <a:lstStyle/>
          <a:p>
            <a:fld id="{9EC71654-96A5-4280-94F3-931C61A9F92C}" type="slidenum">
              <a:rPr lang="en-US" noProof="0" smtClean="0"/>
              <a:pPr/>
              <a:t>12</a:t>
            </a:fld>
            <a:endParaRPr lang="en-US" noProof="0"/>
          </a:p>
        </p:txBody>
      </p:sp>
      <p:sp>
        <p:nvSpPr>
          <p:cNvPr id="3" name="Title 2">
            <a:extLst>
              <a:ext uri="{FF2B5EF4-FFF2-40B4-BE49-F238E27FC236}">
                <a16:creationId xmlns:a16="http://schemas.microsoft.com/office/drawing/2014/main" id="{3BDA0C06-1C85-4ED3-8F2B-CAD88E1F0DAF}"/>
              </a:ext>
            </a:extLst>
          </p:cNvPr>
          <p:cNvSpPr>
            <a:spLocks noGrp="1"/>
          </p:cNvSpPr>
          <p:nvPr>
            <p:ph type="title"/>
          </p:nvPr>
        </p:nvSpPr>
        <p:spPr/>
        <p:txBody>
          <a:bodyPr/>
          <a:lstStyle/>
          <a:p>
            <a:r>
              <a:rPr lang="en-US" sz="4400" b="1" dirty="0">
                <a:solidFill>
                  <a:srgbClr val="FF0000"/>
                </a:solidFill>
                <a:latin typeface="+mn-lt"/>
              </a:rPr>
              <a:t>                              </a:t>
            </a:r>
            <a:r>
              <a:rPr lang="en-US" sz="4400" b="1" u="sng" dirty="0">
                <a:solidFill>
                  <a:srgbClr val="FF0000"/>
                </a:solidFill>
                <a:latin typeface="+mn-lt"/>
              </a:rPr>
              <a:t>Conclusion</a:t>
            </a:r>
            <a:endParaRPr lang="en-IN" u="sng" dirty="0">
              <a:solidFill>
                <a:srgbClr val="FF0000"/>
              </a:solidFill>
            </a:endParaRPr>
          </a:p>
        </p:txBody>
      </p:sp>
      <p:sp>
        <p:nvSpPr>
          <p:cNvPr id="4" name="Content Placeholder 3">
            <a:extLst>
              <a:ext uri="{FF2B5EF4-FFF2-40B4-BE49-F238E27FC236}">
                <a16:creationId xmlns:a16="http://schemas.microsoft.com/office/drawing/2014/main" id="{4D66A2CA-78EB-49D8-AC10-1803286EE79F}"/>
              </a:ext>
            </a:extLst>
          </p:cNvPr>
          <p:cNvSpPr>
            <a:spLocks noGrp="1"/>
          </p:cNvSpPr>
          <p:nvPr>
            <p:ph idx="1"/>
          </p:nvPr>
        </p:nvSpPr>
        <p:spPr/>
        <p:txBody>
          <a:bodyPr/>
          <a:lstStyle/>
          <a:p>
            <a:pPr>
              <a:buFont typeface="Wingdings" panose="05000000000000000000" pitchFamily="2" charset="2"/>
              <a:buChar char="v"/>
            </a:pPr>
            <a:r>
              <a:rPr lang="en-US" sz="2800" dirty="0"/>
              <a:t> We want that our system is gives every information to user which is related to property deal.</a:t>
            </a:r>
          </a:p>
          <a:p>
            <a:pPr marL="0" indent="0">
              <a:buNone/>
            </a:pPr>
            <a:endParaRPr lang="en-US" sz="2800" dirty="0"/>
          </a:p>
          <a:p>
            <a:pPr>
              <a:buFont typeface="Wingdings" panose="05000000000000000000" pitchFamily="2" charset="2"/>
              <a:buChar char="v"/>
            </a:pPr>
            <a:r>
              <a:rPr lang="en-US" sz="2800" dirty="0"/>
              <a:t> We want that </a:t>
            </a:r>
            <a:r>
              <a:rPr lang="en-US" sz="2800" dirty="0">
                <a:latin typeface="22"/>
                <a:cs typeface="Arial" panose="020B0604020202020204" pitchFamily="34" charset="0"/>
              </a:rPr>
              <a:t>self employed businesses can get customer with the help of Real Estate.</a:t>
            </a:r>
            <a:endParaRPr lang="en-US" sz="2800" dirty="0"/>
          </a:p>
          <a:p>
            <a:endParaRPr lang="en-IN" dirty="0"/>
          </a:p>
        </p:txBody>
      </p:sp>
      <p:sp>
        <p:nvSpPr>
          <p:cNvPr id="6" name="Rectangle 5">
            <a:extLst>
              <a:ext uri="{FF2B5EF4-FFF2-40B4-BE49-F238E27FC236}">
                <a16:creationId xmlns:a16="http://schemas.microsoft.com/office/drawing/2014/main" id="{F00DF173-D7E2-48F2-A12A-2DAFE7519D91}"/>
              </a:ext>
            </a:extLst>
          </p:cNvPr>
          <p:cNvSpPr/>
          <p:nvPr/>
        </p:nvSpPr>
        <p:spPr>
          <a:xfrm>
            <a:off x="314632" y="6176963"/>
            <a:ext cx="1484671" cy="587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344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67358-AAF3-4FD7-8C3F-F81DBE1E6FC0}"/>
              </a:ext>
            </a:extLst>
          </p:cNvPr>
          <p:cNvSpPr>
            <a:spLocks noGrp="1"/>
          </p:cNvSpPr>
          <p:nvPr>
            <p:ph type="sldNum" sz="quarter" idx="12"/>
          </p:nvPr>
        </p:nvSpPr>
        <p:spPr/>
        <p:txBody>
          <a:bodyPr/>
          <a:lstStyle/>
          <a:p>
            <a:fld id="{9EC71654-96A5-4280-94F3-931C61A9F92C}" type="slidenum">
              <a:rPr lang="en-US" noProof="0" smtClean="0"/>
              <a:pPr/>
              <a:t>13</a:t>
            </a:fld>
            <a:endParaRPr lang="en-US" noProof="0"/>
          </a:p>
        </p:txBody>
      </p:sp>
      <p:sp>
        <p:nvSpPr>
          <p:cNvPr id="3" name="Title 2">
            <a:extLst>
              <a:ext uri="{FF2B5EF4-FFF2-40B4-BE49-F238E27FC236}">
                <a16:creationId xmlns:a16="http://schemas.microsoft.com/office/drawing/2014/main" id="{F4D89E85-5CAF-43FB-ACBA-6070220D9707}"/>
              </a:ext>
            </a:extLst>
          </p:cNvPr>
          <p:cNvSpPr>
            <a:spLocks noGrp="1"/>
          </p:cNvSpPr>
          <p:nvPr>
            <p:ph type="title"/>
          </p:nvPr>
        </p:nvSpPr>
        <p:spPr/>
        <p:txBody>
          <a:bodyPr/>
          <a:lstStyle/>
          <a:p>
            <a:r>
              <a:rPr lang="en-US" b="1" dirty="0">
                <a:solidFill>
                  <a:schemeClr val="accent1"/>
                </a:solidFill>
                <a:latin typeface="Arial" panose="020B0604020202020204" pitchFamily="34" charset="0"/>
                <a:cs typeface="Arial" panose="020B0604020202020204" pitchFamily="34" charset="0"/>
              </a:rPr>
              <a:t>			</a:t>
            </a:r>
            <a:r>
              <a:rPr lang="en-US" b="1" u="sng" dirty="0">
                <a:solidFill>
                  <a:srgbClr val="FF0000"/>
                </a:solidFill>
                <a:latin typeface="Arial" panose="020B0604020202020204" pitchFamily="34" charset="0"/>
                <a:cs typeface="Arial" panose="020B0604020202020204" pitchFamily="34" charset="0"/>
              </a:rPr>
              <a:t>Future Scope</a:t>
            </a:r>
            <a:endParaRPr lang="en-IN" u="sng" dirty="0">
              <a:solidFill>
                <a:srgbClr val="FF0000"/>
              </a:solidFill>
            </a:endParaRPr>
          </a:p>
        </p:txBody>
      </p:sp>
      <p:sp>
        <p:nvSpPr>
          <p:cNvPr id="4" name="Content Placeholder 3">
            <a:extLst>
              <a:ext uri="{FF2B5EF4-FFF2-40B4-BE49-F238E27FC236}">
                <a16:creationId xmlns:a16="http://schemas.microsoft.com/office/drawing/2014/main" id="{2A1C9F32-4285-43BA-8BB0-4E4D2D040EA5}"/>
              </a:ext>
            </a:extLst>
          </p:cNvPr>
          <p:cNvSpPr>
            <a:spLocks noGrp="1"/>
          </p:cNvSpPr>
          <p:nvPr>
            <p:ph idx="1"/>
          </p:nvPr>
        </p:nvSpPr>
        <p:spPr/>
        <p:txBody>
          <a:bodyPr/>
          <a:lstStyle/>
          <a:p>
            <a:r>
              <a:rPr lang="en-IN" sz="2800" dirty="0"/>
              <a:t>OTP sending mechanism for verify user.</a:t>
            </a:r>
          </a:p>
          <a:p>
            <a:r>
              <a:rPr lang="en-IN" sz="2800" dirty="0"/>
              <a:t> Live chat for seller and buyer.</a:t>
            </a:r>
          </a:p>
          <a:p>
            <a:r>
              <a:rPr lang="en-IN" sz="2800" dirty="0"/>
              <a:t> Comparison of property.</a:t>
            </a:r>
          </a:p>
          <a:p>
            <a:r>
              <a:rPr lang="en-IN" sz="2800" dirty="0"/>
              <a:t> Verification process for User who want verified profile with the help of Government Id.</a:t>
            </a:r>
          </a:p>
          <a:p>
            <a:endParaRPr lang="en-IN" dirty="0"/>
          </a:p>
        </p:txBody>
      </p:sp>
      <p:sp>
        <p:nvSpPr>
          <p:cNvPr id="5" name="Rectangle 4"/>
          <p:cNvSpPr/>
          <p:nvPr/>
        </p:nvSpPr>
        <p:spPr>
          <a:xfrm>
            <a:off x="389965" y="5728447"/>
            <a:ext cx="1586753" cy="1035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8598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74E417-EA58-4E9A-86B7-A8A3F7904850}"/>
              </a:ext>
            </a:extLst>
          </p:cNvPr>
          <p:cNvSpPr>
            <a:spLocks noGrp="1"/>
          </p:cNvSpPr>
          <p:nvPr>
            <p:ph type="sldNum" sz="quarter" idx="12"/>
          </p:nvPr>
        </p:nvSpPr>
        <p:spPr/>
        <p:txBody>
          <a:bodyPr/>
          <a:lstStyle/>
          <a:p>
            <a:fld id="{9EC71654-96A5-4280-94F3-931C61A9F92C}" type="slidenum">
              <a:rPr lang="en-US" noProof="0" smtClean="0"/>
              <a:pPr/>
              <a:t>14</a:t>
            </a:fld>
            <a:endParaRPr lang="en-US" noProof="0"/>
          </a:p>
        </p:txBody>
      </p:sp>
      <p:sp>
        <p:nvSpPr>
          <p:cNvPr id="3" name="Title 2">
            <a:extLst>
              <a:ext uri="{FF2B5EF4-FFF2-40B4-BE49-F238E27FC236}">
                <a16:creationId xmlns:a16="http://schemas.microsoft.com/office/drawing/2014/main" id="{42DCE565-5812-46FF-ACDC-85F9F7A1BEFE}"/>
              </a:ext>
            </a:extLst>
          </p:cNvPr>
          <p:cNvSpPr>
            <a:spLocks noGrp="1"/>
          </p:cNvSpPr>
          <p:nvPr>
            <p:ph type="title"/>
          </p:nvPr>
        </p:nvSpPr>
        <p:spPr>
          <a:xfrm>
            <a:off x="515938" y="121298"/>
            <a:ext cx="10837862" cy="737118"/>
          </a:xfrm>
        </p:spPr>
        <p:txBody>
          <a:bodyPr>
            <a:normAutofit/>
          </a:bodyPr>
          <a:lstStyle/>
          <a:p>
            <a:r>
              <a:rPr lang="en-US" dirty="0"/>
              <a:t>				  </a:t>
            </a:r>
            <a:r>
              <a:rPr lang="en-US" b="1" u="sng" dirty="0">
                <a:solidFill>
                  <a:srgbClr val="FF0000"/>
                </a:solidFill>
              </a:rPr>
              <a:t>TEAM</a:t>
            </a:r>
            <a:endParaRPr lang="en-IN" b="1" u="sng" dirty="0">
              <a:solidFill>
                <a:srgbClr val="FF0000"/>
              </a:solidFill>
            </a:endParaRPr>
          </a:p>
        </p:txBody>
      </p:sp>
      <p:sp>
        <p:nvSpPr>
          <p:cNvPr id="4" name="Content Placeholder 3">
            <a:extLst>
              <a:ext uri="{FF2B5EF4-FFF2-40B4-BE49-F238E27FC236}">
                <a16:creationId xmlns:a16="http://schemas.microsoft.com/office/drawing/2014/main" id="{9CCA83CD-C2FC-4CDE-928D-267A833782AB}"/>
              </a:ext>
            </a:extLst>
          </p:cNvPr>
          <p:cNvSpPr>
            <a:spLocks noGrp="1"/>
          </p:cNvSpPr>
          <p:nvPr>
            <p:ph idx="1"/>
          </p:nvPr>
        </p:nvSpPr>
        <p:spPr>
          <a:xfrm>
            <a:off x="515938" y="1045029"/>
            <a:ext cx="10837862" cy="5131934"/>
          </a:xfrm>
        </p:spPr>
        <p:txBody>
          <a:bodyPr vert="horz" lIns="91440" tIns="45720" rIns="91440" bIns="45720" rtlCol="0" anchor="t">
            <a:normAutofit/>
          </a:bodyPr>
          <a:lstStyle/>
          <a:p>
            <a:pPr marL="0" indent="0">
              <a:buNone/>
            </a:pPr>
            <a:r>
              <a:rPr lang="en-US" dirty="0"/>
              <a:t>				</a:t>
            </a:r>
            <a:r>
              <a:rPr lang="en-US" sz="3600" b="1" u="sng" dirty="0">
                <a:solidFill>
                  <a:srgbClr val="002060"/>
                </a:solidFill>
              </a:rPr>
              <a:t>Project By :</a:t>
            </a:r>
          </a:p>
          <a:p>
            <a:pPr marL="0" indent="0">
              <a:buNone/>
            </a:pPr>
            <a:endParaRPr lang="en-US" dirty="0"/>
          </a:p>
          <a:p>
            <a:pPr marL="0" indent="0">
              <a:buNone/>
            </a:pPr>
            <a:r>
              <a:rPr lang="en-US" dirty="0"/>
              <a:t>			</a:t>
            </a:r>
            <a:r>
              <a:rPr lang="en-US" dirty="0" err="1"/>
              <a:t>Kinjal</a:t>
            </a:r>
            <a:r>
              <a:rPr lang="en-US" dirty="0"/>
              <a:t> </a:t>
            </a:r>
            <a:r>
              <a:rPr lang="en-US" dirty="0" err="1"/>
              <a:t>Bharadva</a:t>
            </a:r>
            <a:r>
              <a:rPr lang="en-US" dirty="0"/>
              <a:t>    (1960203070</a:t>
            </a:r>
            <a:r>
              <a:rPr lang="en-GB" dirty="0"/>
              <a:t>0</a:t>
            </a:r>
            <a:r>
              <a:rPr lang="en-US" dirty="0"/>
              <a:t>9)</a:t>
            </a:r>
          </a:p>
          <a:p>
            <a:pPr marL="0" indent="0">
              <a:buNone/>
            </a:pPr>
            <a:r>
              <a:rPr lang="en-US" dirty="0"/>
              <a:t>			</a:t>
            </a:r>
            <a:r>
              <a:rPr lang="en-US" dirty="0" err="1"/>
              <a:t>Prarthna</a:t>
            </a:r>
            <a:r>
              <a:rPr lang="en-US" dirty="0"/>
              <a:t> </a:t>
            </a:r>
            <a:r>
              <a:rPr lang="en-US" dirty="0" err="1"/>
              <a:t>Dhokiya</a:t>
            </a:r>
            <a:r>
              <a:rPr lang="en-US" dirty="0"/>
              <a:t> (196020307026)  </a:t>
            </a:r>
          </a:p>
          <a:p>
            <a:pPr marL="0" indent="0">
              <a:buNone/>
            </a:pPr>
            <a:r>
              <a:rPr lang="en-US" dirty="0"/>
              <a:t>			</a:t>
            </a:r>
            <a:r>
              <a:rPr lang="en-US" dirty="0" err="1"/>
              <a:t>Hetal</a:t>
            </a:r>
            <a:r>
              <a:rPr lang="en-US" dirty="0"/>
              <a:t> </a:t>
            </a:r>
            <a:r>
              <a:rPr lang="en-US" dirty="0" err="1"/>
              <a:t>Gohel</a:t>
            </a:r>
            <a:r>
              <a:rPr lang="en-US" dirty="0"/>
              <a:t>           (196020307039)</a:t>
            </a:r>
          </a:p>
          <a:p>
            <a:pPr marL="0" indent="0">
              <a:buNone/>
            </a:pPr>
            <a:endParaRPr lang="en-US" dirty="0"/>
          </a:p>
          <a:p>
            <a:pPr marL="0" indent="0">
              <a:buNone/>
            </a:pPr>
            <a:r>
              <a:rPr lang="en-US" dirty="0"/>
              <a:t>				    </a:t>
            </a:r>
            <a:r>
              <a:rPr lang="en-US" b="1" u="sng" dirty="0">
                <a:solidFill>
                  <a:srgbClr val="002060"/>
                </a:solidFill>
              </a:rPr>
              <a:t>Guided BY:</a:t>
            </a:r>
          </a:p>
          <a:p>
            <a:pPr marL="0" indent="0">
              <a:buNone/>
            </a:pPr>
            <a:r>
              <a:rPr lang="en-US" dirty="0"/>
              <a:t>                                         Miss. Krupa </a:t>
            </a:r>
            <a:r>
              <a:rPr lang="en-US" dirty="0" err="1"/>
              <a:t>Thumar</a:t>
            </a:r>
            <a:endParaRPr lang="en-IN" dirty="0">
              <a:cs typeface="Calibri"/>
            </a:endParaRPr>
          </a:p>
        </p:txBody>
      </p:sp>
      <p:sp>
        <p:nvSpPr>
          <p:cNvPr id="5" name="Rectangle 4">
            <a:extLst>
              <a:ext uri="{FF2B5EF4-FFF2-40B4-BE49-F238E27FC236}">
                <a16:creationId xmlns:a16="http://schemas.microsoft.com/office/drawing/2014/main" id="{F741F13C-2C54-44D9-9D10-FAAA1E05C575}"/>
              </a:ext>
            </a:extLst>
          </p:cNvPr>
          <p:cNvSpPr/>
          <p:nvPr/>
        </p:nvSpPr>
        <p:spPr>
          <a:xfrm>
            <a:off x="373224" y="6176963"/>
            <a:ext cx="1352939" cy="559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0283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skyscrappers">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532C5D74-7E71-4488-B3EF-73A86F046614}"/>
              </a:ext>
            </a:extLst>
          </p:cNvPr>
          <p:cNvSpPr>
            <a:spLocks noGrp="1"/>
          </p:cNvSpPr>
          <p:nvPr>
            <p:ph type="title"/>
          </p:nvPr>
        </p:nvSpPr>
        <p:spPr/>
        <p:txBody>
          <a:bodyPr/>
          <a:lstStyle/>
          <a:p>
            <a:r>
              <a:rPr lang="en-US"/>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a:t>pkh7@googlegroups.com</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a:t> </a:t>
            </a:r>
          </a:p>
        </p:txBody>
      </p:sp>
      <p:sp>
        <p:nvSpPr>
          <p:cNvPr id="3" name="Rectangle 2">
            <a:extLst>
              <a:ext uri="{FF2B5EF4-FFF2-40B4-BE49-F238E27FC236}">
                <a16:creationId xmlns:a16="http://schemas.microsoft.com/office/drawing/2014/main" id="{636C3236-09ED-412D-8167-120B3413F307}"/>
              </a:ext>
            </a:extLst>
          </p:cNvPr>
          <p:cNvSpPr/>
          <p:nvPr/>
        </p:nvSpPr>
        <p:spPr>
          <a:xfrm>
            <a:off x="6298163" y="1772816"/>
            <a:ext cx="1912776" cy="886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03E8A95-5A7F-4858-B211-B99FF4B935E8}"/>
              </a:ext>
            </a:extLst>
          </p:cNvPr>
          <p:cNvSpPr/>
          <p:nvPr/>
        </p:nvSpPr>
        <p:spPr>
          <a:xfrm>
            <a:off x="6475445" y="4908517"/>
            <a:ext cx="526685" cy="503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3119178" y="331644"/>
            <a:ext cx="4937211" cy="1325563"/>
          </a:xfrm>
        </p:spPr>
        <p:txBody>
          <a:bodyPr/>
          <a:lstStyle/>
          <a:p>
            <a:pPr algn="ctr"/>
            <a:r>
              <a:rPr lang="en-US" u="sng">
                <a:solidFill>
                  <a:srgbClr val="7030A0"/>
                </a:solidFill>
              </a:rPr>
              <a:t>Introduction</a:t>
            </a:r>
            <a:br>
              <a:rPr lang="en-US"/>
            </a:br>
            <a:endParaRPr lang="en-US"/>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410546" y="1474237"/>
            <a:ext cx="10953149" cy="4310841"/>
          </a:xfrm>
        </p:spPr>
        <p:txBody>
          <a:bodyPr/>
          <a:lstStyle/>
          <a:p>
            <a:pPr marL="0" indent="0">
              <a:buNone/>
            </a:pPr>
            <a:r>
              <a:rPr lang="en-US" sz="1800" dirty="0"/>
              <a:t>	    				</a:t>
            </a:r>
            <a:r>
              <a:rPr lang="en-US" b="1" u="sng" dirty="0">
                <a:solidFill>
                  <a:srgbClr val="FF0000"/>
                </a:solidFill>
              </a:rPr>
              <a:t>ABSTRACT</a:t>
            </a:r>
          </a:p>
          <a:p>
            <a:pPr marL="0" indent="0">
              <a:buNone/>
            </a:pPr>
            <a:r>
              <a:rPr lang="en-US" sz="1600" dirty="0">
                <a:solidFill>
                  <a:srgbClr val="FF0000"/>
                </a:solidFill>
              </a:rPr>
              <a:t>	</a:t>
            </a:r>
          </a:p>
          <a:p>
            <a:pPr marL="0" indent="0">
              <a:buNone/>
            </a:pPr>
            <a:r>
              <a:rPr lang="en-US" sz="1600" dirty="0">
                <a:solidFill>
                  <a:srgbClr val="FF0000"/>
                </a:solidFill>
              </a:rPr>
              <a:t>	</a:t>
            </a:r>
            <a:r>
              <a:rPr lang="en-US" sz="2000" dirty="0">
                <a:solidFill>
                  <a:schemeClr val="tx1">
                    <a:lumMod val="65000"/>
                    <a:lumOff val="35000"/>
                  </a:schemeClr>
                </a:solidFill>
              </a:rPr>
              <a:t>Real estate property management system is a system which provide functionality to buy shell or rent your property. This system will provide facility to the user to search Residential and Commercial property and view property. This system will provide facility to view the property by admin and user. User will able to upload the property information to the app and able to manage it. You will able to sort property by category, location, rent, price and area. </a:t>
            </a:r>
          </a:p>
          <a:p>
            <a:pPr marL="0" indent="0">
              <a:buNone/>
            </a:pPr>
            <a:endParaRPr lang="en-US" sz="1600" dirty="0">
              <a:solidFill>
                <a:schemeClr val="tx1">
                  <a:lumMod val="65000"/>
                  <a:lumOff val="35000"/>
                </a:schemeClr>
              </a:solidFill>
            </a:endParaRPr>
          </a:p>
          <a:p>
            <a:pPr marL="0" indent="0">
              <a:buNone/>
            </a:pPr>
            <a:r>
              <a:rPr lang="en-US" sz="1600" dirty="0">
                <a:solidFill>
                  <a:schemeClr val="tx1">
                    <a:lumMod val="65000"/>
                    <a:lumOff val="35000"/>
                  </a:schemeClr>
                </a:solidFill>
              </a:rPr>
              <a:t>	</a:t>
            </a:r>
            <a:r>
              <a:rPr lang="en-US" sz="1800" dirty="0">
                <a:solidFill>
                  <a:schemeClr val="tx1">
                    <a:lumMod val="65000"/>
                    <a:lumOff val="35000"/>
                  </a:schemeClr>
                </a:solidFill>
              </a:rPr>
              <a:t>This system will provide facility to the user to fill up their requirement and according to their Requirement Admin can add the Requirement property. This system will provide facility to the user to publish advertise to the app and view. This system will provide facility to the user to feedback to the application. This system will provides some additional features like furniture, color paint, paste-control, sanitizer, documentation, home cleaning, home designing, home loan, home transportation for movers &amp; packers.</a:t>
            </a:r>
            <a:endParaRPr lang="en-US" sz="18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a:p>
        </p:txBody>
      </p:sp>
      <p:sp>
        <p:nvSpPr>
          <p:cNvPr id="5" name="Rectangle 4">
            <a:extLst>
              <a:ext uri="{FF2B5EF4-FFF2-40B4-BE49-F238E27FC236}">
                <a16:creationId xmlns:a16="http://schemas.microsoft.com/office/drawing/2014/main" id="{D9B27EAD-831B-4158-ACE0-2BEFEBD1D94E}"/>
              </a:ext>
            </a:extLst>
          </p:cNvPr>
          <p:cNvSpPr/>
          <p:nvPr/>
        </p:nvSpPr>
        <p:spPr>
          <a:xfrm>
            <a:off x="410546" y="6167535"/>
            <a:ext cx="1315617" cy="61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sz="3200" u="sng">
                <a:solidFill>
                  <a:srgbClr val="FF0000"/>
                </a:solidFill>
              </a:rPr>
              <a:t>Tools &amp; technology </a:t>
            </a:r>
            <a:endParaRPr lang="en-US" u="sng">
              <a:solidFill>
                <a:srgbClr val="FF0000"/>
              </a:solidFill>
            </a:endParaRP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85613" y="1825158"/>
            <a:ext cx="4151027" cy="4351338"/>
          </a:xfrm>
        </p:spPr>
        <p:txBody>
          <a:bodyPr/>
          <a:lstStyle/>
          <a:p>
            <a:pPr marL="0" indent="0">
              <a:buNone/>
            </a:pPr>
            <a:r>
              <a:rPr lang="en-US" sz="1800" b="1" dirty="0">
                <a:solidFill>
                  <a:schemeClr val="tx1">
                    <a:lumMod val="75000"/>
                    <a:lumOff val="25000"/>
                  </a:schemeClr>
                </a:solidFill>
              </a:rPr>
              <a:t>Front - end:-</a:t>
            </a:r>
          </a:p>
          <a:p>
            <a:r>
              <a:rPr lang="en-US" sz="1800" dirty="0"/>
              <a:t> </a:t>
            </a:r>
            <a:r>
              <a:rPr lang="en-US" sz="1800" dirty="0">
                <a:solidFill>
                  <a:schemeClr val="tx1">
                    <a:lumMod val="65000"/>
                    <a:lumOff val="35000"/>
                  </a:schemeClr>
                </a:solidFill>
              </a:rPr>
              <a:t>HTML </a:t>
            </a:r>
          </a:p>
          <a:p>
            <a:r>
              <a:rPr lang="en-US" sz="1800" dirty="0">
                <a:solidFill>
                  <a:schemeClr val="tx1">
                    <a:lumMod val="65000"/>
                    <a:lumOff val="35000"/>
                  </a:schemeClr>
                </a:solidFill>
              </a:rPr>
              <a:t> CSS</a:t>
            </a:r>
          </a:p>
          <a:p>
            <a:r>
              <a:rPr lang="en-US" sz="1800" dirty="0">
                <a:solidFill>
                  <a:schemeClr val="tx1">
                    <a:lumMod val="65000"/>
                    <a:lumOff val="35000"/>
                  </a:schemeClr>
                </a:solidFill>
              </a:rPr>
              <a:t>BOOTSTREP</a:t>
            </a:r>
          </a:p>
          <a:p>
            <a:r>
              <a:rPr lang="en-US" sz="1800" dirty="0">
                <a:solidFill>
                  <a:schemeClr val="tx1">
                    <a:lumMod val="65000"/>
                    <a:lumOff val="35000"/>
                  </a:schemeClr>
                </a:solidFill>
              </a:rPr>
              <a:t> JAVASCRIPT.</a:t>
            </a:r>
          </a:p>
          <a:p>
            <a:pPr marL="0" indent="0">
              <a:buNone/>
            </a:pPr>
            <a:endParaRPr lang="en-US" sz="1800" dirty="0"/>
          </a:p>
          <a:p>
            <a:pPr marL="0" indent="0">
              <a:buNone/>
            </a:pPr>
            <a:r>
              <a:rPr lang="en-US" sz="1800" b="1" dirty="0"/>
              <a:t> Back - end :-</a:t>
            </a:r>
          </a:p>
          <a:p>
            <a:r>
              <a:rPr lang="en-US" sz="2400" dirty="0">
                <a:solidFill>
                  <a:schemeClr val="tx1">
                    <a:lumMod val="65000"/>
                    <a:lumOff val="35000"/>
                  </a:schemeClr>
                </a:solidFill>
              </a:rPr>
              <a:t>PHP</a:t>
            </a:r>
          </a:p>
          <a:p>
            <a:r>
              <a:rPr lang="en-US" sz="2400" dirty="0"/>
              <a:t> </a:t>
            </a:r>
            <a:r>
              <a:rPr lang="en-US" sz="2400" dirty="0">
                <a:solidFill>
                  <a:schemeClr val="tx1">
                    <a:lumMod val="65000"/>
                    <a:lumOff val="35000"/>
                  </a:schemeClr>
                </a:solidFill>
              </a:rPr>
              <a:t>MySQL.</a:t>
            </a:r>
          </a:p>
          <a:p>
            <a:endParaRPr lang="en-US" sz="2400" dirty="0">
              <a:solidFill>
                <a:schemeClr val="tx1">
                  <a:lumMod val="65000"/>
                  <a:lumOff val="35000"/>
                </a:schemeClr>
              </a:solidFill>
            </a:endParaRPr>
          </a:p>
          <a:p>
            <a:endParaRPr lang="en-US" sz="2400" dirty="0">
              <a:solidFill>
                <a:schemeClr val="tx1">
                  <a:lumMod val="65000"/>
                  <a:lumOff val="35000"/>
                </a:schemeClr>
              </a:solidFill>
            </a:endParaRPr>
          </a:p>
          <a:p>
            <a:pPr marL="0" indent="0">
              <a:buNone/>
            </a:pPr>
            <a:r>
              <a:rPr lang="en-US" sz="1800" dirty="0">
                <a:solidFill>
                  <a:schemeClr val="tx1">
                    <a:lumMod val="65000"/>
                    <a:lumOff val="35000"/>
                  </a:schemeClr>
                </a:solidFill>
              </a:rPr>
              <a:t>	</a:t>
            </a:r>
          </a:p>
          <a:p>
            <a:pPr marL="0" indent="0">
              <a:buNone/>
            </a:pPr>
            <a:endParaRPr lang="en-US" sz="1800" dirty="0"/>
          </a:p>
        </p:txBody>
      </p:sp>
      <p:pic>
        <p:nvPicPr>
          <p:cNvPr id="7" name="Picture Placeholder 6" descr="skyscrap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3</a:t>
            </a:fld>
            <a:endParaRPr lang="en-US"/>
          </a:p>
        </p:txBody>
      </p:sp>
      <p:sp>
        <p:nvSpPr>
          <p:cNvPr id="5" name="Rectangle 4">
            <a:extLst>
              <a:ext uri="{FF2B5EF4-FFF2-40B4-BE49-F238E27FC236}">
                <a16:creationId xmlns:a16="http://schemas.microsoft.com/office/drawing/2014/main" id="{AA7CD086-E8FC-4EEE-89BD-BDFF5A974AC0}"/>
              </a:ext>
            </a:extLst>
          </p:cNvPr>
          <p:cNvSpPr/>
          <p:nvPr/>
        </p:nvSpPr>
        <p:spPr>
          <a:xfrm>
            <a:off x="242596" y="6176496"/>
            <a:ext cx="1390261" cy="56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1730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15938" y="0"/>
            <a:ext cx="11150600" cy="970384"/>
          </a:xfrm>
        </p:spPr>
        <p:txBody>
          <a:bodyPr/>
          <a:lstStyle/>
          <a:p>
            <a:r>
              <a:rPr lang="en-US">
                <a:solidFill>
                  <a:schemeClr val="accent1">
                    <a:lumMod val="75000"/>
                  </a:schemeClr>
                </a:solidFill>
              </a:rPr>
              <a:t> existing system</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1690627" y="1969711"/>
            <a:ext cx="502873" cy="502873"/>
          </a:xfrm>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IN"/>
              <a:t>disadvantages  of existing system</a:t>
            </a:r>
            <a:endParaRPr lang="en-US"/>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219126" y="3207024"/>
            <a:ext cx="3445566" cy="3007164"/>
          </a:xfrm>
        </p:spPr>
        <p:txBody>
          <a:bodyPr vert="horz" lIns="0" tIns="0" rIns="0" bIns="0" rtlCol="0" anchor="t">
            <a:normAutofit/>
          </a:bodyPr>
          <a:lstStyle/>
          <a:p>
            <a:r>
              <a:rPr lang="en-US" dirty="0">
                <a:cs typeface="Calibri"/>
              </a:rPr>
              <a:t>1. time consuming.</a:t>
            </a:r>
          </a:p>
          <a:p>
            <a:r>
              <a:rPr lang="en-US" dirty="0">
                <a:cs typeface="Calibri"/>
              </a:rPr>
              <a:t>2. not free they paid some charges for rent or sell property.</a:t>
            </a:r>
          </a:p>
          <a:p>
            <a:r>
              <a:rPr lang="en-US" dirty="0">
                <a:cs typeface="Calibri"/>
              </a:rPr>
              <a:t>3. property comparing mechanism is not available.</a:t>
            </a:r>
          </a:p>
          <a:p>
            <a:r>
              <a:rPr lang="en-US" dirty="0">
                <a:cs typeface="Calibri"/>
              </a:rPr>
              <a:t>4. hard to find exact location by area.</a:t>
            </a:r>
          </a:p>
          <a:p>
            <a:r>
              <a:rPr lang="en-US" dirty="0">
                <a:cs typeface="Calibri"/>
              </a:rPr>
              <a:t>5. pay money for broker.</a:t>
            </a:r>
          </a:p>
          <a:p>
            <a:endParaRPr lang="en-US" dirty="0">
              <a:cs typeface="Calibri"/>
            </a:endParaRP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a:xfrm>
            <a:off x="3883544" y="1627719"/>
            <a:ext cx="4424362" cy="4373217"/>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a:solidFill>
                  <a:schemeClr val="accent1">
                    <a:lumMod val="75000"/>
                  </a:schemeClr>
                </a:solidFill>
              </a:rPr>
              <a:t>Advantages of our system</a:t>
            </a:r>
            <a:endParaRPr lang="gu-IN">
              <a:solidFill>
                <a:schemeClr val="accent1">
                  <a:lumMod val="75000"/>
                </a:schemeClr>
              </a:solidFill>
            </a:endParaRP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490" y="3207024"/>
            <a:ext cx="3445200" cy="3007164"/>
          </a:xfrm>
        </p:spPr>
        <p:txBody>
          <a:bodyPr vert="horz" lIns="0" tIns="0" rIns="0" bIns="0" rtlCol="0" anchor="t">
            <a:normAutofit/>
          </a:bodyPr>
          <a:lstStyle/>
          <a:p>
            <a:r>
              <a:rPr lang="en-US" sz="1400" dirty="0">
                <a:cs typeface="Calibri"/>
              </a:rPr>
              <a:t>1. trusted for local residential.</a:t>
            </a:r>
          </a:p>
          <a:p>
            <a:r>
              <a:rPr lang="en-US" sz="1400" dirty="0">
                <a:cs typeface="Calibri"/>
              </a:rPr>
              <a:t>2. easy to use for all users.</a:t>
            </a:r>
          </a:p>
          <a:p>
            <a:r>
              <a:rPr lang="en-US" sz="1400" dirty="0">
                <a:cs typeface="Calibri"/>
              </a:rPr>
              <a:t>3. finding by location, rent, area is very easy.</a:t>
            </a:r>
          </a:p>
          <a:p>
            <a:r>
              <a:rPr lang="en-US" sz="1400" dirty="0">
                <a:cs typeface="Calibri"/>
              </a:rPr>
              <a:t>4. property comparing is available.</a:t>
            </a:r>
          </a:p>
          <a:p>
            <a:r>
              <a:rPr lang="en-US" sz="1400" dirty="0">
                <a:cs typeface="Calibri"/>
              </a:rPr>
              <a:t>5. user friendly &amp; quick response.</a:t>
            </a:r>
          </a:p>
          <a:p>
            <a:r>
              <a:rPr lang="en-US" sz="1400" dirty="0">
                <a:cs typeface="Calibri"/>
              </a:rPr>
              <a:t>6. all property and all users are verified so its secure.</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4</a:t>
            </a:fld>
            <a:endParaRPr lang="en-US"/>
          </a:p>
        </p:txBody>
      </p:sp>
      <p:sp>
        <p:nvSpPr>
          <p:cNvPr id="5" name="Rectangle 4">
            <a:extLst>
              <a:ext uri="{FF2B5EF4-FFF2-40B4-BE49-F238E27FC236}">
                <a16:creationId xmlns:a16="http://schemas.microsoft.com/office/drawing/2014/main" id="{A73FFDA9-9283-4CA7-A12E-C5BF13031A0E}"/>
              </a:ext>
            </a:extLst>
          </p:cNvPr>
          <p:cNvSpPr/>
          <p:nvPr/>
        </p:nvSpPr>
        <p:spPr>
          <a:xfrm>
            <a:off x="289249" y="6214188"/>
            <a:ext cx="1401378" cy="495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026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3DB4BB-E825-46E3-833E-5C62C1EA552B}"/>
              </a:ext>
            </a:extLst>
          </p:cNvPr>
          <p:cNvSpPr>
            <a:spLocks noGrp="1"/>
          </p:cNvSpPr>
          <p:nvPr>
            <p:ph type="sldNum" sz="quarter" idx="12"/>
          </p:nvPr>
        </p:nvSpPr>
        <p:spPr/>
        <p:txBody>
          <a:bodyPr/>
          <a:lstStyle/>
          <a:p>
            <a:fld id="{9EC71654-96A5-4280-94F3-931C61A9F92C}" type="slidenum">
              <a:rPr lang="en-US" noProof="0" smtClean="0"/>
              <a:pPr/>
              <a:t>5</a:t>
            </a:fld>
            <a:endParaRPr lang="en-US" noProof="0"/>
          </a:p>
        </p:txBody>
      </p:sp>
      <p:sp>
        <p:nvSpPr>
          <p:cNvPr id="11" name="Title 10">
            <a:extLst>
              <a:ext uri="{FF2B5EF4-FFF2-40B4-BE49-F238E27FC236}">
                <a16:creationId xmlns:a16="http://schemas.microsoft.com/office/drawing/2014/main" id="{0B6CD632-EA20-478E-9802-07E621E96D11}"/>
              </a:ext>
            </a:extLst>
          </p:cNvPr>
          <p:cNvSpPr>
            <a:spLocks noGrp="1"/>
          </p:cNvSpPr>
          <p:nvPr>
            <p:ph type="title"/>
          </p:nvPr>
        </p:nvSpPr>
        <p:spPr/>
        <p:txBody>
          <a:bodyPr/>
          <a:lstStyle/>
          <a:p>
            <a:r>
              <a:rPr lang="en-US"/>
              <a:t>			  </a:t>
            </a:r>
            <a:r>
              <a:rPr lang="en-US" b="1" u="sng">
                <a:solidFill>
                  <a:srgbClr val="FF0000"/>
                </a:solidFill>
              </a:rPr>
              <a:t>PROCESS MODEL</a:t>
            </a:r>
            <a:endParaRPr lang="en-IN" b="1" u="sng">
              <a:solidFill>
                <a:srgbClr val="FF0000"/>
              </a:solidFill>
            </a:endParaRPr>
          </a:p>
        </p:txBody>
      </p:sp>
      <p:sp>
        <p:nvSpPr>
          <p:cNvPr id="12" name="Content Placeholder 11">
            <a:extLst>
              <a:ext uri="{FF2B5EF4-FFF2-40B4-BE49-F238E27FC236}">
                <a16:creationId xmlns:a16="http://schemas.microsoft.com/office/drawing/2014/main" id="{D83B041F-4131-4B66-AC2D-3264AF002069}"/>
              </a:ext>
            </a:extLst>
          </p:cNvPr>
          <p:cNvSpPr>
            <a:spLocks noGrp="1"/>
          </p:cNvSpPr>
          <p:nvPr>
            <p:ph idx="1"/>
          </p:nvPr>
        </p:nvSpPr>
        <p:spPr/>
        <p:txBody>
          <a:bodyPr>
            <a:normAutofit/>
          </a:bodyPr>
          <a:lstStyle/>
          <a:p>
            <a:pPr marL="0" indent="0">
              <a:buNone/>
            </a:pPr>
            <a:r>
              <a:rPr lang="en-US"/>
              <a:t> </a:t>
            </a:r>
            <a:r>
              <a:rPr lang="en-US" sz="3600" b="1"/>
              <a:t>Increment</a:t>
            </a:r>
            <a:r>
              <a:rPr lang="en-GB" sz="3600" b="1"/>
              <a:t>al </a:t>
            </a:r>
            <a:r>
              <a:rPr lang="en-US" sz="3600" b="1"/>
              <a:t>model :- </a:t>
            </a:r>
          </a:p>
          <a:p>
            <a:pPr marL="0" indent="0">
              <a:buNone/>
            </a:pPr>
            <a:r>
              <a:rPr lang="en-US"/>
              <a:t>	 </a:t>
            </a:r>
            <a:r>
              <a:rPr lang="en-US" sz="2000"/>
              <a:t>The </a:t>
            </a:r>
            <a:r>
              <a:rPr lang="en-GB" sz="2000"/>
              <a:t>incremental</a:t>
            </a:r>
            <a:r>
              <a:rPr lang="en-US" sz="2000"/>
              <a:t> model combines element of the liner sequential model with the iterative philosophy of prototyping. Each liner sequence produces a deliverable “increment” of the software.</a:t>
            </a:r>
          </a:p>
          <a:p>
            <a:pPr marL="0" indent="0">
              <a:buNone/>
            </a:pPr>
            <a:r>
              <a:rPr lang="en-US" sz="2000"/>
              <a:t>	 In increment model first increment is called core product. In core product basic requirements are added but some unknown supplemental features remains undelivered. This core product is used by customer to evaluates the system and next increment is planned to develop. </a:t>
            </a:r>
          </a:p>
          <a:p>
            <a:pPr marL="0" indent="0">
              <a:buNone/>
            </a:pPr>
            <a:r>
              <a:rPr lang="en-US" sz="2000"/>
              <a:t>	</a:t>
            </a:r>
            <a:r>
              <a:rPr lang="en-US" sz="1400"/>
              <a:t> </a:t>
            </a:r>
            <a:r>
              <a:rPr lang="en-US" sz="2000"/>
              <a:t>During first requirement analysis phase, customer and developers specifies as many requirements as possible and prepare documentation. Now first version of product with minimal and essential eateries launched to market. Based on the feedback and experience with this version, list of additional features are added. The process is repeated following the delivery of each increment, until the complete product is produced.</a:t>
            </a:r>
            <a:endParaRPr lang="en-IN" sz="2000"/>
          </a:p>
        </p:txBody>
      </p:sp>
      <p:sp>
        <p:nvSpPr>
          <p:cNvPr id="13" name="Rectangle 12">
            <a:extLst>
              <a:ext uri="{FF2B5EF4-FFF2-40B4-BE49-F238E27FC236}">
                <a16:creationId xmlns:a16="http://schemas.microsoft.com/office/drawing/2014/main" id="{CD917C41-A6B5-41F7-9059-CBA2D73B6623}"/>
              </a:ext>
            </a:extLst>
          </p:cNvPr>
          <p:cNvSpPr/>
          <p:nvPr/>
        </p:nvSpPr>
        <p:spPr>
          <a:xfrm>
            <a:off x="251927" y="6176963"/>
            <a:ext cx="1539551" cy="550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9486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A5A149-907C-48B6-B455-CE93407D4CFD}"/>
              </a:ext>
            </a:extLst>
          </p:cNvPr>
          <p:cNvSpPr>
            <a:spLocks noGrp="1"/>
          </p:cNvSpPr>
          <p:nvPr>
            <p:ph type="sldNum" sz="quarter" idx="12"/>
          </p:nvPr>
        </p:nvSpPr>
        <p:spPr/>
        <p:txBody>
          <a:bodyPr/>
          <a:lstStyle/>
          <a:p>
            <a:fld id="{9EC71654-96A5-4280-94F3-931C61A9F92C}" type="slidenum">
              <a:rPr lang="en-US" noProof="0" smtClean="0"/>
              <a:pPr/>
              <a:t>6</a:t>
            </a:fld>
            <a:endParaRPr lang="en-US" noProof="0"/>
          </a:p>
        </p:txBody>
      </p:sp>
      <p:sp>
        <p:nvSpPr>
          <p:cNvPr id="3" name="Title 2">
            <a:extLst>
              <a:ext uri="{FF2B5EF4-FFF2-40B4-BE49-F238E27FC236}">
                <a16:creationId xmlns:a16="http://schemas.microsoft.com/office/drawing/2014/main" id="{105BD5E6-3F9C-4FF7-A119-666FF5FB2EBC}"/>
              </a:ext>
            </a:extLst>
          </p:cNvPr>
          <p:cNvSpPr>
            <a:spLocks noGrp="1"/>
          </p:cNvSpPr>
          <p:nvPr>
            <p:ph type="title"/>
          </p:nvPr>
        </p:nvSpPr>
        <p:spPr/>
        <p:txBody>
          <a:bodyPr/>
          <a:lstStyle/>
          <a:p>
            <a:r>
              <a:rPr lang="en-IN" b="1" u="sng">
                <a:solidFill>
                  <a:srgbClr val="FF0000"/>
                </a:solidFill>
              </a:rPr>
              <a:t>Why use </a:t>
            </a:r>
            <a:r>
              <a:rPr lang="en-GB" b="1" u="sng">
                <a:solidFill>
                  <a:srgbClr val="FF0000"/>
                </a:solidFill>
              </a:rPr>
              <a:t>incremental</a:t>
            </a:r>
            <a:r>
              <a:rPr lang="en-IN" b="1" u="sng">
                <a:solidFill>
                  <a:srgbClr val="FF0000"/>
                </a:solidFill>
              </a:rPr>
              <a:t> model ?</a:t>
            </a:r>
          </a:p>
        </p:txBody>
      </p:sp>
      <p:sp>
        <p:nvSpPr>
          <p:cNvPr id="4" name="Content Placeholder 3">
            <a:extLst>
              <a:ext uri="{FF2B5EF4-FFF2-40B4-BE49-F238E27FC236}">
                <a16:creationId xmlns:a16="http://schemas.microsoft.com/office/drawing/2014/main" id="{4C3C3790-DCB4-4C42-B1C5-08F8823E5B29}"/>
              </a:ext>
            </a:extLst>
          </p:cNvPr>
          <p:cNvSpPr>
            <a:spLocks noGrp="1"/>
          </p:cNvSpPr>
          <p:nvPr>
            <p:ph idx="1"/>
          </p:nvPr>
        </p:nvSpPr>
        <p:spPr/>
        <p:txBody>
          <a:bodyPr/>
          <a:lstStyle/>
          <a:p>
            <a:r>
              <a:rPr lang="en-US"/>
              <a:t>Its contains less cost and time is required to develop first increment called core product .</a:t>
            </a:r>
          </a:p>
          <a:p>
            <a:r>
              <a:rPr lang="en-US"/>
              <a:t>Less risk is possible to develop system.</a:t>
            </a:r>
          </a:p>
          <a:p>
            <a:r>
              <a:rPr lang="en-US"/>
              <a:t>It can result in better testing, because testing each increment is likely to be easier than testing entire system.</a:t>
            </a:r>
          </a:p>
          <a:p>
            <a:r>
              <a:rPr lang="en-US"/>
              <a:t>The feedback providing at each increment is useful for determining the final requirement of system.</a:t>
            </a:r>
            <a:endParaRPr lang="en-IN"/>
          </a:p>
        </p:txBody>
      </p:sp>
      <p:sp>
        <p:nvSpPr>
          <p:cNvPr id="5" name="Rectangle 4">
            <a:extLst>
              <a:ext uri="{FF2B5EF4-FFF2-40B4-BE49-F238E27FC236}">
                <a16:creationId xmlns:a16="http://schemas.microsoft.com/office/drawing/2014/main" id="{0A16E7B6-4884-458A-A5C0-9F321EA7719F}"/>
              </a:ext>
            </a:extLst>
          </p:cNvPr>
          <p:cNvSpPr/>
          <p:nvPr/>
        </p:nvSpPr>
        <p:spPr>
          <a:xfrm>
            <a:off x="382555" y="6176963"/>
            <a:ext cx="1455576"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02017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50C34-78CF-4544-9DFB-F0D262494343}"/>
              </a:ext>
            </a:extLst>
          </p:cNvPr>
          <p:cNvSpPr>
            <a:spLocks noGrp="1"/>
          </p:cNvSpPr>
          <p:nvPr>
            <p:ph type="sldNum" sz="quarter" idx="12"/>
          </p:nvPr>
        </p:nvSpPr>
        <p:spPr/>
        <p:txBody>
          <a:bodyPr/>
          <a:lstStyle/>
          <a:p>
            <a:fld id="{9EC71654-96A5-4280-94F3-931C61A9F92C}" type="slidenum">
              <a:rPr lang="en-US" noProof="0" smtClean="0"/>
              <a:pPr/>
              <a:t>7</a:t>
            </a:fld>
            <a:endParaRPr lang="en-US" noProof="0"/>
          </a:p>
        </p:txBody>
      </p:sp>
      <p:sp>
        <p:nvSpPr>
          <p:cNvPr id="5" name="Title 4">
            <a:extLst>
              <a:ext uri="{FF2B5EF4-FFF2-40B4-BE49-F238E27FC236}">
                <a16:creationId xmlns:a16="http://schemas.microsoft.com/office/drawing/2014/main" id="{C3CC086E-B0B1-41F9-8ECA-2E247B3F8E82}"/>
              </a:ext>
            </a:extLst>
          </p:cNvPr>
          <p:cNvSpPr>
            <a:spLocks noGrp="1"/>
          </p:cNvSpPr>
          <p:nvPr>
            <p:ph type="title"/>
          </p:nvPr>
        </p:nvSpPr>
        <p:spPr/>
        <p:txBody>
          <a:bodyPr/>
          <a:lstStyle/>
          <a:p>
            <a:r>
              <a:rPr lang="en-IN"/>
              <a:t>			 </a:t>
            </a:r>
            <a:r>
              <a:rPr lang="en-IN" b="1" u="sng">
                <a:solidFill>
                  <a:srgbClr val="FF0000"/>
                </a:solidFill>
              </a:rPr>
              <a:t>Incremental model</a:t>
            </a:r>
          </a:p>
        </p:txBody>
      </p:sp>
      <p:pic>
        <p:nvPicPr>
          <p:cNvPr id="8" name="Content Placeholder 7">
            <a:extLst>
              <a:ext uri="{FF2B5EF4-FFF2-40B4-BE49-F238E27FC236}">
                <a16:creationId xmlns:a16="http://schemas.microsoft.com/office/drawing/2014/main" id="{F01A7DDD-8F91-46A1-8786-7A2E07DE607C}"/>
              </a:ext>
            </a:extLst>
          </p:cNvPr>
          <p:cNvPicPr>
            <a:picLocks noGrp="1" noChangeAspect="1"/>
          </p:cNvPicPr>
          <p:nvPr>
            <p:ph idx="1"/>
          </p:nvPr>
        </p:nvPicPr>
        <p:blipFill>
          <a:blip r:embed="rId2"/>
          <a:stretch>
            <a:fillRect/>
          </a:stretch>
        </p:blipFill>
        <p:spPr>
          <a:xfrm>
            <a:off x="1802418" y="1583029"/>
            <a:ext cx="7518451" cy="4351338"/>
          </a:xfrm>
        </p:spPr>
      </p:pic>
      <p:sp>
        <p:nvSpPr>
          <p:cNvPr id="9" name="Rectangle 8">
            <a:extLst>
              <a:ext uri="{FF2B5EF4-FFF2-40B4-BE49-F238E27FC236}">
                <a16:creationId xmlns:a16="http://schemas.microsoft.com/office/drawing/2014/main" id="{EEC80EDE-C437-48C7-97B8-A4E77D80E8EE}"/>
              </a:ext>
            </a:extLst>
          </p:cNvPr>
          <p:cNvSpPr/>
          <p:nvPr/>
        </p:nvSpPr>
        <p:spPr>
          <a:xfrm>
            <a:off x="317241" y="6176963"/>
            <a:ext cx="1371600" cy="606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1786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8</a:t>
            </a:fld>
            <a:endParaRPr lang="en-US" noProof="0"/>
          </a:p>
        </p:txBody>
      </p:sp>
      <p:sp>
        <p:nvSpPr>
          <p:cNvPr id="3" name="Title 2"/>
          <p:cNvSpPr>
            <a:spLocks noGrp="1"/>
          </p:cNvSpPr>
          <p:nvPr>
            <p:ph type="title"/>
          </p:nvPr>
        </p:nvSpPr>
        <p:spPr/>
        <p:txBody>
          <a:bodyPr/>
          <a:lstStyle/>
          <a:p>
            <a:r>
              <a:rPr lang="en-US" b="1" u="sng" dirty="0">
                <a:solidFill>
                  <a:srgbClr val="FF0000"/>
                </a:solidFill>
              </a:rPr>
              <a:t>DFD DIAGRAM</a:t>
            </a:r>
            <a:endParaRPr lang="en-IN" dirty="0"/>
          </a:p>
        </p:txBody>
      </p:sp>
      <p:pic>
        <p:nvPicPr>
          <p:cNvPr id="6" name="Content Placeholder 5"/>
          <p:cNvPicPr>
            <a:picLocks noGrp="1"/>
          </p:cNvPicPr>
          <p:nvPr>
            <p:ph idx="1"/>
          </p:nvPr>
        </p:nvPicPr>
        <p:blipFill>
          <a:blip r:embed="rId2"/>
          <a:stretch>
            <a:fillRect/>
          </a:stretch>
        </p:blipFill>
        <p:spPr>
          <a:xfrm>
            <a:off x="3123583" y="1344706"/>
            <a:ext cx="5622571" cy="4832257"/>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95835" y="6199094"/>
            <a:ext cx="1600200" cy="658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8292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463483-0BF9-4215-8E1D-FC015CA7D613}"/>
              </a:ext>
            </a:extLst>
          </p:cNvPr>
          <p:cNvSpPr>
            <a:spLocks noGrp="1"/>
          </p:cNvSpPr>
          <p:nvPr>
            <p:ph type="sldNum" sz="quarter" idx="12"/>
          </p:nvPr>
        </p:nvSpPr>
        <p:spPr/>
        <p:txBody>
          <a:bodyPr/>
          <a:lstStyle/>
          <a:p>
            <a:fld id="{9EC71654-96A5-4280-94F3-931C61A9F92C}" type="slidenum">
              <a:rPr lang="en-US" noProof="0" smtClean="0"/>
              <a:pPr/>
              <a:t>9</a:t>
            </a:fld>
            <a:endParaRPr lang="en-US" noProof="0"/>
          </a:p>
        </p:txBody>
      </p:sp>
      <p:sp>
        <p:nvSpPr>
          <p:cNvPr id="3" name="Title 2">
            <a:extLst>
              <a:ext uri="{FF2B5EF4-FFF2-40B4-BE49-F238E27FC236}">
                <a16:creationId xmlns:a16="http://schemas.microsoft.com/office/drawing/2014/main" id="{346F0676-8BDF-4848-9024-8C855AFE8F0B}"/>
              </a:ext>
            </a:extLst>
          </p:cNvPr>
          <p:cNvSpPr>
            <a:spLocks noGrp="1"/>
          </p:cNvSpPr>
          <p:nvPr>
            <p:ph type="title"/>
          </p:nvPr>
        </p:nvSpPr>
        <p:spPr>
          <a:xfrm>
            <a:off x="515938" y="-270582"/>
            <a:ext cx="10837862" cy="1474236"/>
          </a:xfrm>
        </p:spPr>
        <p:txBody>
          <a:bodyPr/>
          <a:lstStyle/>
          <a:p>
            <a:r>
              <a:rPr lang="en-US" b="1" dirty="0">
                <a:solidFill>
                  <a:srgbClr val="FF0000"/>
                </a:solidFill>
              </a:rPr>
              <a:t>                   </a:t>
            </a:r>
            <a:r>
              <a:rPr lang="en-US" b="1" u="sng" dirty="0">
                <a:solidFill>
                  <a:srgbClr val="FF0000"/>
                </a:solidFill>
              </a:rPr>
              <a:t>USE-CASE DIAGRAM</a:t>
            </a:r>
            <a:endParaRPr lang="en-IN" b="1" u="sng" dirty="0">
              <a:solidFill>
                <a:srgbClr val="FF0000"/>
              </a:solidFill>
            </a:endParaRPr>
          </a:p>
        </p:txBody>
      </p:sp>
      <p:sp>
        <p:nvSpPr>
          <p:cNvPr id="6" name="Rectangle 5">
            <a:extLst>
              <a:ext uri="{FF2B5EF4-FFF2-40B4-BE49-F238E27FC236}">
                <a16:creationId xmlns:a16="http://schemas.microsoft.com/office/drawing/2014/main" id="{1050A8F9-0307-4BCD-8F54-590AC512E47F}"/>
              </a:ext>
            </a:extLst>
          </p:cNvPr>
          <p:cNvSpPr/>
          <p:nvPr/>
        </p:nvSpPr>
        <p:spPr>
          <a:xfrm>
            <a:off x="363894" y="6139543"/>
            <a:ext cx="1315616" cy="578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Content Placeholder 6"/>
          <p:cNvPicPr>
            <a:picLocks noGrp="1"/>
          </p:cNvPicPr>
          <p:nvPr>
            <p:ph idx="1"/>
          </p:nvPr>
        </p:nvPicPr>
        <p:blipFill>
          <a:blip r:embed="rId2"/>
          <a:stretch>
            <a:fillRect/>
          </a:stretch>
        </p:blipFill>
        <p:spPr>
          <a:xfrm>
            <a:off x="2979214" y="643295"/>
            <a:ext cx="5331068" cy="5906127"/>
          </a:xfrm>
          <a:prstGeom prst="rect">
            <a:avLst/>
          </a:prstGeom>
        </p:spPr>
      </p:pic>
    </p:spTree>
    <p:extLst>
      <p:ext uri="{BB962C8B-B14F-4D97-AF65-F5344CB8AC3E}">
        <p14:creationId xmlns:p14="http://schemas.microsoft.com/office/powerpoint/2010/main" val="3598127881"/>
      </p:ext>
    </p:extLst>
  </p:cSld>
  <p:clrMapOvr>
    <a:masterClrMapping/>
  </p:clrMapOvr>
</p:sld>
</file>

<file path=ppt/theme/theme1.xml><?xml version="1.0" encoding="utf-8"?>
<a:theme xmlns:a="http://schemas.openxmlformats.org/drawingml/2006/main" name="Office Them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97677_Rose suite presentation_AAS_v4" id="{97C8BA14-D802-4795-89C7-EAA620DD846B}" vid="{D162D178-FB75-4B8B-B67A-CA51C6DCA1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590b5ab2-19ad-4a94-a1f5-48cc73fdadd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3F175E09A6B348B10AB24ACF7D99FE" ma:contentTypeVersion="7" ma:contentTypeDescription="Create a new document." ma:contentTypeScope="" ma:versionID="6d6171634be583bc2aa39e7d2e2a33d9">
  <xsd:schema xmlns:xsd="http://www.w3.org/2001/XMLSchema" xmlns:xs="http://www.w3.org/2001/XMLSchema" xmlns:p="http://schemas.microsoft.com/office/2006/metadata/properties" xmlns:ns3="590b5ab2-19ad-4a94-a1f5-48cc73fdadd5" xmlns:ns4="ca1ef2e3-fdd7-4d1b-a52b-dccc48ef2f31" targetNamespace="http://schemas.microsoft.com/office/2006/metadata/properties" ma:root="true" ma:fieldsID="4c1f0d68e5f81d60dbf6751e5a854a0e" ns3:_="" ns4:_="">
    <xsd:import namespace="590b5ab2-19ad-4a94-a1f5-48cc73fdadd5"/>
    <xsd:import namespace="ca1ef2e3-fdd7-4d1b-a52b-dccc48ef2f3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0b5ab2-19ad-4a94-a1f5-48cc73fdad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a1ef2e3-fdd7-4d1b-a52b-dccc48ef2f3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72F8CF-3688-4B14-A13A-EB7FF46D2F47}">
  <ds:schemaRefs>
    <ds:schemaRef ds:uri="http://purl.org/dc/dcmitype/"/>
    <ds:schemaRef ds:uri="http://schemas.microsoft.com/office/2006/documentManagement/types"/>
    <ds:schemaRef ds:uri="http://schemas.openxmlformats.org/package/2006/metadata/core-properties"/>
    <ds:schemaRef ds:uri="ca1ef2e3-fdd7-4d1b-a52b-dccc48ef2f31"/>
    <ds:schemaRef ds:uri="http://schemas.microsoft.com/office/2006/metadata/properties"/>
    <ds:schemaRef ds:uri="http://www.w3.org/XML/1998/namespace"/>
    <ds:schemaRef ds:uri="http://purl.org/dc/terms/"/>
    <ds:schemaRef ds:uri="http://schemas.microsoft.com/office/infopath/2007/PartnerControls"/>
    <ds:schemaRef ds:uri="590b5ab2-19ad-4a94-a1f5-48cc73fdadd5"/>
    <ds:schemaRef ds:uri="http://purl.org/dc/elements/1.1/"/>
  </ds:schemaRefs>
</ds:datastoreItem>
</file>

<file path=customXml/itemProps2.xml><?xml version="1.0" encoding="utf-8"?>
<ds:datastoreItem xmlns:ds="http://schemas.openxmlformats.org/officeDocument/2006/customXml" ds:itemID="{AA89D4A2-91B5-47E0-A4D8-5C5CB5056120}">
  <ds:schemaRefs>
    <ds:schemaRef ds:uri="http://schemas.microsoft.com/office/2006/metadata/contentType"/>
    <ds:schemaRef ds:uri="http://schemas.microsoft.com/office/2006/metadata/properties/metaAttributes"/>
    <ds:schemaRef ds:uri="http://www.w3.org/2000/xmlns/"/>
    <ds:schemaRef ds:uri="http://www.w3.org/2001/XMLSchema"/>
    <ds:schemaRef ds:uri="590b5ab2-19ad-4a94-a1f5-48cc73fdadd5"/>
    <ds:schemaRef ds:uri="ca1ef2e3-fdd7-4d1b-a52b-dccc48ef2f3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4996C2-A795-46F9-93BE-0C463FDCD1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Rose suite presentation</Template>
  <TotalTime>46</TotalTime>
  <Words>742</Words>
  <Application>Microsoft Office PowerPoint</Application>
  <PresentationFormat>Widescreen</PresentationFormat>
  <Paragraphs>89</Paragraphs>
  <Slides>15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22</vt:lpstr>
      <vt:lpstr>Arial</vt:lpstr>
      <vt:lpstr>Calibri</vt:lpstr>
      <vt:lpstr>Corbel</vt:lpstr>
      <vt:lpstr>Wingdings</vt:lpstr>
      <vt:lpstr>Office Theme</vt:lpstr>
      <vt:lpstr>Real ESTATE PROPERTY MANAGEMENT SYSTEM</vt:lpstr>
      <vt:lpstr>Introduction </vt:lpstr>
      <vt:lpstr>Tools &amp; technology </vt:lpstr>
      <vt:lpstr> existing system</vt:lpstr>
      <vt:lpstr>     PROCESS MODEL</vt:lpstr>
      <vt:lpstr>Why use incremental model ?</vt:lpstr>
      <vt:lpstr>    Incremental model</vt:lpstr>
      <vt:lpstr>DFD DIAGRAM</vt:lpstr>
      <vt:lpstr>                   USE-CASE DIAGRAM</vt:lpstr>
      <vt:lpstr>        E-R DIAGRAM</vt:lpstr>
      <vt:lpstr>        Graphical User Interface Design</vt:lpstr>
      <vt:lpstr>                              Conclusion</vt:lpstr>
      <vt:lpstr>   Future Scope</vt:lpstr>
      <vt:lpst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PROPERTY MANAGEMENT SYSTEM</dc:title>
  <dc:creator>DHOKIYA PRARTHNA KHUMESH</dc:creator>
  <cp:lastModifiedBy>Prarthna Dhokiya</cp:lastModifiedBy>
  <cp:revision>10</cp:revision>
  <dcterms:created xsi:type="dcterms:W3CDTF">2021-12-23T15:28:57Z</dcterms:created>
  <dcterms:modified xsi:type="dcterms:W3CDTF">2022-10-06T15:45:26Z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0x010100D43F175E09A6B348B10AB24ACF7D99FE</vt:lpwstr>
  </property>
</Properties>
</file>